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Override PartName="/ppt/charts/chart35.xml" ContentType="application/vnd.openxmlformats-officedocument.drawingml.chart+xml"/>
  <Override PartName="/ppt/charts/chart44.xml" ContentType="application/vnd.openxmlformats-officedocument.drawingml.chart+xml"/>
  <Override PartName="/ppt/charts/chart53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charts/chart51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81" r:id="rId24"/>
    <p:sldId id="279" r:id="rId25"/>
    <p:sldId id="280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lome\Desktop\New%20Microsoft%20Office%20Excel%20Worksheet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omputer\Desktop\New%20Microsoft%20Office%20Excel%20Workshe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pieChart>
        <c:varyColors val="1"/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1200768"/>
        <c:axId val="51202304"/>
      </c:barChart>
      <c:catAx>
        <c:axId val="51200768"/>
        <c:scaling>
          <c:orientation val="minMax"/>
        </c:scaling>
        <c:axPos val="b"/>
        <c:majorTickMark val="none"/>
        <c:tickLblPos val="nextTo"/>
        <c:crossAx val="51202304"/>
        <c:crosses val="autoZero"/>
        <c:auto val="1"/>
        <c:lblAlgn val="ctr"/>
        <c:lblOffset val="100"/>
      </c:catAx>
      <c:valAx>
        <c:axId val="51202304"/>
        <c:scaling>
          <c:orientation val="minMax"/>
        </c:scaling>
        <c:delete val="1"/>
        <c:axPos val="l"/>
        <c:numFmt formatCode="0%" sourceLinked="1"/>
        <c:tickLblPos val="none"/>
        <c:crossAx val="51200768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Sheet1!$H$9:$H$13</c:f>
              <c:strCache>
                <c:ptCount val="5"/>
                <c:pt idx="0">
                  <c:v>საშუალო</c:v>
                </c:pt>
                <c:pt idx="1">
                  <c:v>მაღალი</c:v>
                </c:pt>
                <c:pt idx="2">
                  <c:v>დაბალი</c:v>
                </c:pt>
                <c:pt idx="3">
                  <c:v>საკმაოდ დაბალი</c:v>
                </c:pt>
                <c:pt idx="4">
                  <c:v>საკმაოდ მაღალი</c:v>
                </c:pt>
              </c:strCache>
            </c:strRef>
          </c:cat>
          <c:val>
            <c:numRef>
              <c:f>Sheet1!$I$9:$I$13</c:f>
              <c:numCache>
                <c:formatCode>0%</c:formatCode>
                <c:ptCount val="5"/>
                <c:pt idx="0">
                  <c:v>0.52</c:v>
                </c:pt>
                <c:pt idx="1">
                  <c:v>0.33000000000000024</c:v>
                </c:pt>
                <c:pt idx="2">
                  <c:v>7.0000000000000021E-2</c:v>
                </c:pt>
                <c:pt idx="3">
                  <c:v>4.0000000000000022E-2</c:v>
                </c:pt>
                <c:pt idx="4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51242496"/>
        <c:axId val="51244032"/>
      </c:barChart>
      <c:catAx>
        <c:axId val="51242496"/>
        <c:scaling>
          <c:orientation val="minMax"/>
        </c:scaling>
        <c:axPos val="b"/>
        <c:majorTickMark val="none"/>
        <c:tickLblPos val="nextTo"/>
        <c:crossAx val="51244032"/>
        <c:crosses val="autoZero"/>
        <c:auto val="1"/>
        <c:lblAlgn val="ctr"/>
        <c:lblOffset val="100"/>
      </c:catAx>
      <c:valAx>
        <c:axId val="51244032"/>
        <c:scaling>
          <c:orientation val="minMax"/>
        </c:scaling>
        <c:delete val="1"/>
        <c:axPos val="l"/>
        <c:numFmt formatCode="0%" sourceLinked="1"/>
        <c:tickLblPos val="none"/>
        <c:crossAx val="51242496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1324416"/>
        <c:axId val="51325952"/>
      </c:barChart>
      <c:catAx>
        <c:axId val="51324416"/>
        <c:scaling>
          <c:orientation val="minMax"/>
        </c:scaling>
        <c:axPos val="b"/>
        <c:majorTickMark val="none"/>
        <c:tickLblPos val="nextTo"/>
        <c:crossAx val="51325952"/>
        <c:crosses val="autoZero"/>
        <c:auto val="1"/>
        <c:lblAlgn val="ctr"/>
        <c:lblOffset val="100"/>
      </c:catAx>
      <c:valAx>
        <c:axId val="5132595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132441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Sheet1!$I$9:$I$11</c:f>
              <c:strCache>
                <c:ptCount val="3"/>
                <c:pt idx="0">
                  <c:v>ნაწილობრივ იყენებენ</c:v>
                </c:pt>
                <c:pt idx="1">
                  <c:v>ძირითადად იყენებენ</c:v>
                </c:pt>
                <c:pt idx="2">
                  <c:v>საერთოდ არ იყენებენ</c:v>
                </c:pt>
              </c:strCache>
            </c:strRef>
          </c:cat>
          <c:val>
            <c:numRef>
              <c:f>Sheet1!$J$9:$J$11</c:f>
              <c:numCache>
                <c:formatCode>0%</c:formatCode>
                <c:ptCount val="3"/>
                <c:pt idx="0">
                  <c:v>0.44</c:v>
                </c:pt>
                <c:pt idx="1">
                  <c:v>0.37000000000000016</c:v>
                </c:pt>
                <c:pt idx="2">
                  <c:v>0.19</c:v>
                </c:pt>
              </c:numCache>
            </c:numRef>
          </c:val>
        </c:ser>
        <c:dLbls>
          <c:showVal val="1"/>
        </c:dLbls>
        <c:overlap val="-25"/>
        <c:axId val="51353856"/>
        <c:axId val="51363840"/>
      </c:barChart>
      <c:catAx>
        <c:axId val="51353856"/>
        <c:scaling>
          <c:orientation val="minMax"/>
        </c:scaling>
        <c:axPos val="b"/>
        <c:majorTickMark val="none"/>
        <c:tickLblPos val="nextTo"/>
        <c:crossAx val="51363840"/>
        <c:crosses val="autoZero"/>
        <c:auto val="1"/>
        <c:lblAlgn val="ctr"/>
        <c:lblOffset val="100"/>
      </c:catAx>
      <c:valAx>
        <c:axId val="51363840"/>
        <c:scaling>
          <c:orientation val="minMax"/>
        </c:scaling>
        <c:delete val="1"/>
        <c:axPos val="l"/>
        <c:numFmt formatCode="0%" sourceLinked="1"/>
        <c:tickLblPos val="none"/>
        <c:crossAx val="5135385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1321088"/>
        <c:axId val="51585408"/>
      </c:barChart>
      <c:catAx>
        <c:axId val="51321088"/>
        <c:scaling>
          <c:orientation val="minMax"/>
        </c:scaling>
        <c:axPos val="b"/>
        <c:majorTickMark val="none"/>
        <c:tickLblPos val="nextTo"/>
        <c:crossAx val="51585408"/>
        <c:crosses val="autoZero"/>
        <c:auto val="1"/>
        <c:lblAlgn val="ctr"/>
        <c:lblOffset val="100"/>
      </c:catAx>
      <c:valAx>
        <c:axId val="5158540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1321088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Sheet1!$G$7:$G$9</c:f>
              <c:strCache>
                <c:ptCount val="3"/>
                <c:pt idx="0">
                  <c:v>დიახ მაქვს</c:v>
                </c:pt>
                <c:pt idx="1">
                  <c:v>ზოგი საგნის კი ზოგი საგნის არა</c:v>
                </c:pt>
                <c:pt idx="2">
                  <c:v>არც ერთი საგნის არ მაქვს</c:v>
                </c:pt>
              </c:strCache>
            </c:strRef>
          </c:cat>
          <c:val>
            <c:numRef>
              <c:f>Sheet1!$H$7:$H$9</c:f>
              <c:numCache>
                <c:formatCode>0%</c:formatCode>
                <c:ptCount val="3"/>
                <c:pt idx="0">
                  <c:v>0.55000000000000004</c:v>
                </c:pt>
                <c:pt idx="1">
                  <c:v>0.23</c:v>
                </c:pt>
                <c:pt idx="2">
                  <c:v>0.22</c:v>
                </c:pt>
              </c:numCache>
            </c:numRef>
          </c:val>
        </c:ser>
        <c:dLbls>
          <c:showVal val="1"/>
        </c:dLbls>
        <c:overlap val="-25"/>
        <c:axId val="51592576"/>
        <c:axId val="51598464"/>
      </c:barChart>
      <c:catAx>
        <c:axId val="51592576"/>
        <c:scaling>
          <c:orientation val="minMax"/>
        </c:scaling>
        <c:axPos val="l"/>
        <c:majorTickMark val="none"/>
        <c:tickLblPos val="nextTo"/>
        <c:crossAx val="51598464"/>
        <c:crosses val="autoZero"/>
        <c:auto val="1"/>
        <c:lblAlgn val="ctr"/>
        <c:lblOffset val="100"/>
      </c:catAx>
      <c:valAx>
        <c:axId val="51598464"/>
        <c:scaling>
          <c:orientation val="minMax"/>
        </c:scaling>
        <c:delete val="1"/>
        <c:axPos val="b"/>
        <c:numFmt formatCode="0%" sourceLinked="1"/>
        <c:tickLblPos val="none"/>
        <c:crossAx val="51592576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1613056"/>
        <c:axId val="51631232"/>
      </c:barChart>
      <c:catAx>
        <c:axId val="51613056"/>
        <c:scaling>
          <c:orientation val="minMax"/>
        </c:scaling>
        <c:axPos val="b"/>
        <c:majorTickMark val="none"/>
        <c:tickLblPos val="nextTo"/>
        <c:crossAx val="51631232"/>
        <c:crosses val="autoZero"/>
        <c:auto val="1"/>
        <c:lblAlgn val="ctr"/>
        <c:lblOffset val="100"/>
      </c:catAx>
      <c:valAx>
        <c:axId val="51631232"/>
        <c:scaling>
          <c:orientation val="minMax"/>
        </c:scaling>
        <c:delete val="1"/>
        <c:axPos val="l"/>
        <c:numFmt formatCode="0%" sourceLinked="1"/>
        <c:tickLblPos val="none"/>
        <c:crossAx val="51613056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Sheet1!$I$11</c:f>
              <c:strCache>
                <c:ptCount val="1"/>
                <c:pt idx="0">
                  <c:v>დიახ</c:v>
                </c:pt>
              </c:strCache>
            </c:strRef>
          </c:tx>
          <c:val>
            <c:numRef>
              <c:f>Sheet1!$J$11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1678208"/>
        <c:axId val="51694976"/>
      </c:barChart>
      <c:catAx>
        <c:axId val="51678208"/>
        <c:scaling>
          <c:orientation val="minMax"/>
        </c:scaling>
        <c:axPos val="b"/>
        <c:majorTickMark val="none"/>
        <c:tickLblPos val="nextTo"/>
        <c:crossAx val="51694976"/>
        <c:crosses val="autoZero"/>
        <c:auto val="1"/>
        <c:lblAlgn val="ctr"/>
        <c:lblOffset val="100"/>
      </c:catAx>
      <c:valAx>
        <c:axId val="5169497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167820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cat>
            <c:strRef>
              <c:f>Sheet1!$H$9:$H$10</c:f>
              <c:strCache>
                <c:ptCount val="2"/>
                <c:pt idx="0">
                  <c:v>მამრობითი</c:v>
                </c:pt>
                <c:pt idx="1">
                  <c:v>მდედრობითი</c:v>
                </c:pt>
              </c:strCache>
            </c:strRef>
          </c:cat>
          <c:val>
            <c:numRef>
              <c:f>Sheet1!$I$9:$I$10</c:f>
              <c:numCache>
                <c:formatCode>0%</c:formatCode>
                <c:ptCount val="2"/>
                <c:pt idx="0">
                  <c:v>0.67000000000000048</c:v>
                </c:pt>
                <c:pt idx="1">
                  <c:v>0.33000000000000024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Sheet1!$I$12:$I$14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Sheet1!$J$12:$J$14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0.39000000000000018</c:v>
                </c:pt>
                <c:pt idx="2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51706496"/>
        <c:axId val="51466624"/>
      </c:barChart>
      <c:catAx>
        <c:axId val="51706496"/>
        <c:scaling>
          <c:orientation val="minMax"/>
        </c:scaling>
        <c:axPos val="b"/>
        <c:majorTickMark val="none"/>
        <c:tickLblPos val="nextTo"/>
        <c:crossAx val="51466624"/>
        <c:crosses val="autoZero"/>
        <c:auto val="1"/>
        <c:lblAlgn val="ctr"/>
        <c:lblOffset val="100"/>
      </c:catAx>
      <c:valAx>
        <c:axId val="51466624"/>
        <c:scaling>
          <c:orientation val="minMax"/>
        </c:scaling>
        <c:delete val="1"/>
        <c:axPos val="l"/>
        <c:numFmt formatCode="0%" sourceLinked="1"/>
        <c:tickLblPos val="none"/>
        <c:crossAx val="51706496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dLbls>
          <c:showPercent val="1"/>
        </c:dLbls>
        <c:firstSliceAng val="0"/>
      </c:pieChart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Sheet1!$I$7:$I$9</c:f>
              <c:strCache>
                <c:ptCount val="3"/>
                <c:pt idx="0">
                  <c:v>დიახ</c:v>
                </c:pt>
                <c:pt idx="1">
                  <c:v>მიჭირს პასუხის გაცემა</c:v>
                </c:pt>
                <c:pt idx="2">
                  <c:v>არა</c:v>
                </c:pt>
              </c:strCache>
            </c:strRef>
          </c:cat>
          <c:val>
            <c:numRef>
              <c:f>Sheet1!$J$7:$J$9</c:f>
              <c:numCache>
                <c:formatCode>0%</c:formatCode>
                <c:ptCount val="3"/>
                <c:pt idx="0">
                  <c:v>0.81</c:v>
                </c:pt>
                <c:pt idx="1">
                  <c:v>0.13</c:v>
                </c:pt>
                <c:pt idx="2">
                  <c:v>6.0000000000000026E-2</c:v>
                </c:pt>
              </c:numCache>
            </c:numRef>
          </c:val>
        </c:ser>
        <c:dLbls>
          <c:showVal val="1"/>
        </c:dLbls>
        <c:overlap val="-25"/>
        <c:axId val="51708288"/>
        <c:axId val="51709824"/>
      </c:barChart>
      <c:catAx>
        <c:axId val="51708288"/>
        <c:scaling>
          <c:orientation val="minMax"/>
        </c:scaling>
        <c:axPos val="l"/>
        <c:majorTickMark val="none"/>
        <c:tickLblPos val="nextTo"/>
        <c:crossAx val="51709824"/>
        <c:crosses val="autoZero"/>
        <c:auto val="1"/>
        <c:lblAlgn val="ctr"/>
        <c:lblOffset val="100"/>
      </c:catAx>
      <c:valAx>
        <c:axId val="51709824"/>
        <c:scaling>
          <c:orientation val="minMax"/>
        </c:scaling>
        <c:delete val="1"/>
        <c:axPos val="b"/>
        <c:numFmt formatCode="0%" sourceLinked="1"/>
        <c:tickLblPos val="none"/>
        <c:crossAx val="51708288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1732864"/>
        <c:axId val="51734400"/>
      </c:barChart>
      <c:catAx>
        <c:axId val="51732864"/>
        <c:scaling>
          <c:orientation val="minMax"/>
        </c:scaling>
        <c:axPos val="b"/>
        <c:majorTickMark val="none"/>
        <c:tickLblPos val="nextTo"/>
        <c:crossAx val="51734400"/>
        <c:crosses val="autoZero"/>
        <c:auto val="1"/>
        <c:lblAlgn val="ctr"/>
        <c:lblOffset val="100"/>
      </c:catAx>
      <c:valAx>
        <c:axId val="5173440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1732864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Sheet1!$I$10:$I$12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Sheet1!$J$10:$J$12</c:f>
              <c:numCache>
                <c:formatCode>0%</c:formatCode>
                <c:ptCount val="3"/>
                <c:pt idx="0">
                  <c:v>0.83000000000000029</c:v>
                </c:pt>
                <c:pt idx="1">
                  <c:v>9.0000000000000024E-2</c:v>
                </c:pt>
                <c:pt idx="2">
                  <c:v>8.0000000000000043E-2</c:v>
                </c:pt>
              </c:numCache>
            </c:numRef>
          </c:val>
        </c:ser>
        <c:dLbls>
          <c:showVal val="1"/>
        </c:dLbls>
        <c:overlap val="-25"/>
        <c:axId val="51762304"/>
        <c:axId val="51763840"/>
      </c:barChart>
      <c:catAx>
        <c:axId val="51762304"/>
        <c:scaling>
          <c:orientation val="minMax"/>
        </c:scaling>
        <c:axPos val="l"/>
        <c:majorTickMark val="none"/>
        <c:tickLblPos val="nextTo"/>
        <c:crossAx val="51763840"/>
        <c:crosses val="autoZero"/>
        <c:auto val="1"/>
        <c:lblAlgn val="ctr"/>
        <c:lblOffset val="100"/>
      </c:catAx>
      <c:valAx>
        <c:axId val="51763840"/>
        <c:scaling>
          <c:orientation val="minMax"/>
        </c:scaling>
        <c:delete val="1"/>
        <c:axPos val="b"/>
        <c:numFmt formatCode="0%" sourceLinked="1"/>
        <c:tickLblPos val="none"/>
        <c:crossAx val="51762304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dLbls>
          <c:showVal val="1"/>
        </c:dLbls>
        <c:overlap val="-25"/>
        <c:axId val="52909184"/>
        <c:axId val="52910720"/>
      </c:barChart>
      <c:catAx>
        <c:axId val="52909184"/>
        <c:scaling>
          <c:orientation val="minMax"/>
        </c:scaling>
        <c:axPos val="l"/>
        <c:majorTickMark val="none"/>
        <c:tickLblPos val="nextTo"/>
        <c:crossAx val="52910720"/>
        <c:crosses val="autoZero"/>
        <c:auto val="1"/>
        <c:lblAlgn val="ctr"/>
        <c:lblOffset val="100"/>
      </c:catAx>
      <c:valAx>
        <c:axId val="52910720"/>
        <c:scaling>
          <c:orientation val="minMax"/>
        </c:scaling>
        <c:delete val="1"/>
        <c:axPos val="b"/>
        <c:numFmt formatCode="0%" sourceLinked="1"/>
        <c:tickLblPos val="none"/>
        <c:crossAx val="52909184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Sheet1!$I$7:$I$8</c:f>
              <c:strCache>
                <c:ptCount val="2"/>
                <c:pt idx="0">
                  <c:v>ლექტორს არ უხსენებია სილაბუსი</c:v>
                </c:pt>
                <c:pt idx="1">
                  <c:v>მე არ ვიყავი ლექციაზე და შემდეგ აღარ მომიძიებია</c:v>
                </c:pt>
              </c:strCache>
            </c:strRef>
          </c:cat>
          <c:val>
            <c:numRef>
              <c:f>Sheet1!$J$7:$J$8</c:f>
              <c:numCache>
                <c:formatCode>0%</c:formatCode>
                <c:ptCount val="2"/>
                <c:pt idx="0">
                  <c:v>0.62000000000000033</c:v>
                </c:pt>
                <c:pt idx="1">
                  <c:v>0.38000000000000017</c:v>
                </c:pt>
              </c:numCache>
            </c:numRef>
          </c:val>
        </c:ser>
        <c:dLbls>
          <c:showVal val="1"/>
        </c:dLbls>
        <c:overlap val="-25"/>
        <c:axId val="52922240"/>
        <c:axId val="52923776"/>
      </c:barChart>
      <c:catAx>
        <c:axId val="52922240"/>
        <c:scaling>
          <c:orientation val="minMax"/>
        </c:scaling>
        <c:axPos val="b"/>
        <c:majorTickMark val="none"/>
        <c:tickLblPos val="nextTo"/>
        <c:crossAx val="52923776"/>
        <c:crosses val="autoZero"/>
        <c:auto val="1"/>
        <c:lblAlgn val="ctr"/>
        <c:lblOffset val="100"/>
      </c:catAx>
      <c:valAx>
        <c:axId val="52923776"/>
        <c:scaling>
          <c:orientation val="minMax"/>
        </c:scaling>
        <c:delete val="1"/>
        <c:axPos val="l"/>
        <c:numFmt formatCode="0%" sourceLinked="1"/>
        <c:tickLblPos val="none"/>
        <c:crossAx val="52922240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clustered"/>
        <c:dLbls>
          <c:showVal val="1"/>
        </c:dLbls>
        <c:shape val="box"/>
        <c:axId val="52940160"/>
        <c:axId val="52842496"/>
        <c:axId val="0"/>
      </c:bar3DChart>
      <c:catAx>
        <c:axId val="52940160"/>
        <c:scaling>
          <c:orientation val="minMax"/>
        </c:scaling>
        <c:axPos val="b"/>
        <c:majorTickMark val="none"/>
        <c:tickLblPos val="nextTo"/>
        <c:crossAx val="52842496"/>
        <c:crosses val="autoZero"/>
        <c:auto val="1"/>
        <c:lblAlgn val="ctr"/>
        <c:lblOffset val="100"/>
      </c:catAx>
      <c:valAx>
        <c:axId val="5284249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2940160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Sheet1!$H$9:$H$12</c:f>
              <c:strCache>
                <c:ptCount val="4"/>
                <c:pt idx="0">
                  <c:v>ძალიან ბევრჯერ</c:v>
                </c:pt>
                <c:pt idx="1">
                  <c:v>ერთხელ</c:v>
                </c:pt>
                <c:pt idx="2">
                  <c:v>არც ერთხელ 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Sheet1!$I$9:$I$12</c:f>
              <c:numCache>
                <c:formatCode>0%</c:formatCode>
                <c:ptCount val="4"/>
                <c:pt idx="0">
                  <c:v>0.78</c:v>
                </c:pt>
                <c:pt idx="1">
                  <c:v>0.11</c:v>
                </c:pt>
                <c:pt idx="2">
                  <c:v>8.0000000000000043E-2</c:v>
                </c:pt>
                <c:pt idx="3">
                  <c:v>3.0000000000000002E-2</c:v>
                </c:pt>
              </c:numCache>
            </c:numRef>
          </c:val>
        </c:ser>
        <c:dLbls>
          <c:showVal val="1"/>
        </c:dLbls>
        <c:overlap val="-25"/>
        <c:axId val="52849664"/>
        <c:axId val="52863744"/>
      </c:barChart>
      <c:catAx>
        <c:axId val="52849664"/>
        <c:scaling>
          <c:orientation val="minMax"/>
        </c:scaling>
        <c:axPos val="b"/>
        <c:majorTickMark val="none"/>
        <c:tickLblPos val="nextTo"/>
        <c:crossAx val="52863744"/>
        <c:crosses val="autoZero"/>
        <c:auto val="1"/>
        <c:lblAlgn val="ctr"/>
        <c:lblOffset val="100"/>
      </c:catAx>
      <c:valAx>
        <c:axId val="52863744"/>
        <c:scaling>
          <c:orientation val="minMax"/>
        </c:scaling>
        <c:delete val="1"/>
        <c:axPos val="l"/>
        <c:numFmt formatCode="0%" sourceLinked="1"/>
        <c:tickLblPos val="none"/>
        <c:crossAx val="52849664"/>
        <c:crosses val="autoZero"/>
        <c:crossBetween val="between"/>
      </c:valAx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dLbls>
          <c:showVal val="1"/>
        </c:dLbls>
        <c:overlap val="-25"/>
        <c:axId val="52870144"/>
        <c:axId val="55116544"/>
      </c:barChart>
      <c:catAx>
        <c:axId val="52870144"/>
        <c:scaling>
          <c:orientation val="minMax"/>
        </c:scaling>
        <c:axPos val="l"/>
        <c:majorTickMark val="none"/>
        <c:tickLblPos val="nextTo"/>
        <c:crossAx val="55116544"/>
        <c:crosses val="autoZero"/>
        <c:auto val="1"/>
        <c:lblAlgn val="ctr"/>
        <c:lblOffset val="100"/>
      </c:catAx>
      <c:valAx>
        <c:axId val="55116544"/>
        <c:scaling>
          <c:orientation val="minMax"/>
        </c:scaling>
        <c:delete val="1"/>
        <c:axPos val="b"/>
        <c:numFmt formatCode="0%" sourceLinked="1"/>
        <c:tickLblPos val="none"/>
        <c:crossAx val="52870144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0576384"/>
        <c:axId val="50659328"/>
      </c:barChart>
      <c:catAx>
        <c:axId val="50576384"/>
        <c:scaling>
          <c:orientation val="minMax"/>
        </c:scaling>
        <c:axPos val="b"/>
        <c:majorTickMark val="none"/>
        <c:tickLblPos val="nextTo"/>
        <c:crossAx val="50659328"/>
        <c:crosses val="autoZero"/>
        <c:auto val="1"/>
        <c:lblAlgn val="ctr"/>
        <c:lblOffset val="100"/>
      </c:catAx>
      <c:valAx>
        <c:axId val="50659328"/>
        <c:scaling>
          <c:orientation val="minMax"/>
        </c:scaling>
        <c:delete val="1"/>
        <c:axPos val="l"/>
        <c:numFmt formatCode="0%" sourceLinked="1"/>
        <c:tickLblPos val="none"/>
        <c:crossAx val="50576384"/>
        <c:crosses val="autoZero"/>
        <c:crossBetween val="between"/>
      </c:valAx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Sheet1!$J$9:$J$10</c:f>
              <c:strCache>
                <c:ptCount val="2"/>
                <c:pt idx="0">
                  <c:v>სწორი პასუხი</c:v>
                </c:pt>
                <c:pt idx="1">
                  <c:v>არასწორი პასუხი</c:v>
                </c:pt>
              </c:strCache>
            </c:strRef>
          </c:cat>
          <c:val>
            <c:numRef>
              <c:f>Sheet1!$K$9:$K$10</c:f>
              <c:numCache>
                <c:formatCode>0%</c:formatCode>
                <c:ptCount val="2"/>
                <c:pt idx="0">
                  <c:v>0.87000000000000033</c:v>
                </c:pt>
                <c:pt idx="1">
                  <c:v>0.13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5051776"/>
        <c:axId val="55053312"/>
      </c:barChart>
      <c:catAx>
        <c:axId val="55051776"/>
        <c:scaling>
          <c:orientation val="minMax"/>
        </c:scaling>
        <c:axPos val="b"/>
        <c:majorTickMark val="none"/>
        <c:tickLblPos val="nextTo"/>
        <c:crossAx val="55053312"/>
        <c:crosses val="autoZero"/>
        <c:auto val="1"/>
        <c:lblAlgn val="ctr"/>
        <c:lblOffset val="100"/>
      </c:catAx>
      <c:valAx>
        <c:axId val="55053312"/>
        <c:scaling>
          <c:orientation val="minMax"/>
        </c:scaling>
        <c:delete val="1"/>
        <c:axPos val="l"/>
        <c:numFmt formatCode="0%" sourceLinked="1"/>
        <c:tickLblPos val="none"/>
        <c:crossAx val="55051776"/>
        <c:crosses val="autoZero"/>
        <c:crossBetween val="between"/>
      </c:valAx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Sheet1!$I$9:$I$12</c:f>
              <c:strCache>
                <c:ptCount val="4"/>
                <c:pt idx="0">
                  <c:v>ძალიან ბევრჯერ</c:v>
                </c:pt>
                <c:pt idx="1">
                  <c:v>არც ერთხელ</c:v>
                </c:pt>
                <c:pt idx="2">
                  <c:v>ერთხელ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Sheet1!$J$9:$J$12</c:f>
              <c:numCache>
                <c:formatCode>0%</c:formatCode>
                <c:ptCount val="4"/>
                <c:pt idx="0">
                  <c:v>0.48000000000000015</c:v>
                </c:pt>
                <c:pt idx="1">
                  <c:v>0.44</c:v>
                </c:pt>
                <c:pt idx="2">
                  <c:v>4.0000000000000022E-2</c:v>
                </c:pt>
                <c:pt idx="3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55068928"/>
        <c:axId val="55070720"/>
      </c:barChart>
      <c:catAx>
        <c:axId val="55068928"/>
        <c:scaling>
          <c:orientation val="minMax"/>
        </c:scaling>
        <c:axPos val="b"/>
        <c:majorTickMark val="none"/>
        <c:tickLblPos val="nextTo"/>
        <c:crossAx val="55070720"/>
        <c:crosses val="autoZero"/>
        <c:auto val="1"/>
        <c:lblAlgn val="ctr"/>
        <c:lblOffset val="100"/>
      </c:catAx>
      <c:valAx>
        <c:axId val="55070720"/>
        <c:scaling>
          <c:orientation val="minMax"/>
        </c:scaling>
        <c:delete val="1"/>
        <c:axPos val="l"/>
        <c:numFmt formatCode="0%" sourceLinked="1"/>
        <c:tickLblPos val="none"/>
        <c:crossAx val="55068928"/>
        <c:crosses val="autoZero"/>
        <c:crossBetween val="between"/>
      </c:valAx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5132928"/>
        <c:axId val="55111040"/>
      </c:barChart>
      <c:catAx>
        <c:axId val="55132928"/>
        <c:scaling>
          <c:orientation val="minMax"/>
        </c:scaling>
        <c:axPos val="b"/>
        <c:majorTickMark val="none"/>
        <c:tickLblPos val="nextTo"/>
        <c:crossAx val="55111040"/>
        <c:crosses val="autoZero"/>
        <c:auto val="1"/>
        <c:lblAlgn val="ctr"/>
        <c:lblOffset val="100"/>
      </c:catAx>
      <c:valAx>
        <c:axId val="55111040"/>
        <c:scaling>
          <c:orientation val="minMax"/>
        </c:scaling>
        <c:delete val="1"/>
        <c:axPos val="l"/>
        <c:numFmt formatCode="0%" sourceLinked="1"/>
        <c:tickLblPos val="none"/>
        <c:crossAx val="55132928"/>
        <c:crosses val="autoZero"/>
        <c:crossBetween val="between"/>
      </c:valAx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Sheet1!$I$9:$I$10</c:f>
              <c:strCache>
                <c:ptCount val="2"/>
                <c:pt idx="0">
                  <c:v>სწორი პასუხი</c:v>
                </c:pt>
                <c:pt idx="1">
                  <c:v>არასწორი პასუხი</c:v>
                </c:pt>
              </c:strCache>
            </c:strRef>
          </c:cat>
          <c:val>
            <c:numRef>
              <c:f>Sheet1!$J$9:$J$10</c:f>
              <c:numCache>
                <c:formatCode>0%</c:formatCode>
                <c:ptCount val="2"/>
                <c:pt idx="0">
                  <c:v>0.86000000000000032</c:v>
                </c:pt>
                <c:pt idx="1">
                  <c:v>0.14000000000000001</c:v>
                </c:pt>
              </c:numCache>
            </c:numRef>
          </c:val>
        </c:ser>
        <c:dLbls>
          <c:showVal val="1"/>
        </c:dLbls>
        <c:overlap val="-25"/>
        <c:axId val="55249536"/>
        <c:axId val="55259520"/>
      </c:barChart>
      <c:catAx>
        <c:axId val="55249536"/>
        <c:scaling>
          <c:orientation val="minMax"/>
        </c:scaling>
        <c:axPos val="b"/>
        <c:majorTickMark val="none"/>
        <c:tickLblPos val="nextTo"/>
        <c:crossAx val="55259520"/>
        <c:crosses val="autoZero"/>
        <c:auto val="1"/>
        <c:lblAlgn val="ctr"/>
        <c:lblOffset val="100"/>
      </c:catAx>
      <c:valAx>
        <c:axId val="55259520"/>
        <c:scaling>
          <c:orientation val="minMax"/>
        </c:scaling>
        <c:delete val="1"/>
        <c:axPos val="l"/>
        <c:numFmt formatCode="0%" sourceLinked="1"/>
        <c:tickLblPos val="none"/>
        <c:crossAx val="55249536"/>
        <c:crosses val="autoZero"/>
        <c:crossBetween val="between"/>
      </c:valAx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stacked"/>
        <c:dLbls>
          <c:showVal val="1"/>
        </c:dLbls>
        <c:gapWidth val="95"/>
        <c:gapDepth val="95"/>
        <c:shape val="cylinder"/>
        <c:axId val="55286784"/>
        <c:axId val="55288576"/>
        <c:axId val="0"/>
      </c:bar3DChart>
      <c:catAx>
        <c:axId val="55286784"/>
        <c:scaling>
          <c:orientation val="minMax"/>
        </c:scaling>
        <c:axPos val="b"/>
        <c:majorTickMark val="none"/>
        <c:tickLblPos val="nextTo"/>
        <c:crossAx val="55288576"/>
        <c:crosses val="autoZero"/>
        <c:auto val="1"/>
        <c:lblAlgn val="ctr"/>
        <c:lblOffset val="100"/>
      </c:catAx>
      <c:valAx>
        <c:axId val="55288576"/>
        <c:scaling>
          <c:orientation val="minMax"/>
        </c:scaling>
        <c:delete val="1"/>
        <c:axPos val="l"/>
        <c:numFmt formatCode="0%" sourceLinked="1"/>
        <c:tickLblPos val="none"/>
        <c:crossAx val="55286784"/>
        <c:crosses val="autoZero"/>
        <c:crossBetween val="between"/>
      </c:valAx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cat>
            <c:strRef>
              <c:f>Sheet1!$J$12:$J$13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Sheet1!$K$12:$K$13</c:f>
              <c:numCache>
                <c:formatCode>0%</c:formatCode>
                <c:ptCount val="2"/>
                <c:pt idx="0">
                  <c:v>0.63000000000000034</c:v>
                </c:pt>
                <c:pt idx="1">
                  <c:v>0.37000000000000016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dLbls>
          <c:showPercent val="1"/>
        </c:dLbls>
        <c:firstSliceAng val="0"/>
      </c:pieChart>
    </c:plotArea>
    <c:legend>
      <c:legendPos val="t"/>
      <c:layout/>
    </c:legend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Sheet1!$I$8:$I$9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Sheet1!$J$8:$J$9</c:f>
              <c:numCache>
                <c:formatCode>0%</c:formatCode>
                <c:ptCount val="2"/>
                <c:pt idx="0">
                  <c:v>0.88</c:v>
                </c:pt>
                <c:pt idx="1">
                  <c:v>0.12000000000000002</c:v>
                </c:pt>
              </c:numCache>
            </c:numRef>
          </c:val>
        </c:ser>
        <c:dLbls>
          <c:showVal val="1"/>
        </c:dLbls>
        <c:overlap val="-25"/>
        <c:axId val="55325056"/>
        <c:axId val="55326592"/>
      </c:barChart>
      <c:catAx>
        <c:axId val="55325056"/>
        <c:scaling>
          <c:orientation val="minMax"/>
        </c:scaling>
        <c:axPos val="b"/>
        <c:majorTickMark val="none"/>
        <c:tickLblPos val="nextTo"/>
        <c:crossAx val="55326592"/>
        <c:crosses val="autoZero"/>
        <c:auto val="1"/>
        <c:lblAlgn val="ctr"/>
        <c:lblOffset val="100"/>
      </c:catAx>
      <c:valAx>
        <c:axId val="55326592"/>
        <c:scaling>
          <c:orientation val="minMax"/>
        </c:scaling>
        <c:delete val="1"/>
        <c:axPos val="l"/>
        <c:numFmt formatCode="0%" sourceLinked="1"/>
        <c:tickLblPos val="none"/>
        <c:crossAx val="553250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Sheet1!$H$7:$H$10</c:f>
              <c:strCache>
                <c:ptCount val="4"/>
                <c:pt idx="0">
                  <c:v>I კურსი</c:v>
                </c:pt>
                <c:pt idx="1">
                  <c:v>III კურსი</c:v>
                </c:pt>
                <c:pt idx="2">
                  <c:v>IV კურსი</c:v>
                </c:pt>
                <c:pt idx="3">
                  <c:v>II კურსი</c:v>
                </c:pt>
              </c:strCache>
            </c:strRef>
          </c:cat>
          <c:val>
            <c:numRef>
              <c:f>Sheet1!$I$7:$I$10</c:f>
              <c:numCache>
                <c:formatCode>0%</c:formatCode>
                <c:ptCount val="4"/>
                <c:pt idx="0">
                  <c:v>0.44</c:v>
                </c:pt>
                <c:pt idx="1">
                  <c:v>0.26</c:v>
                </c:pt>
                <c:pt idx="2">
                  <c:v>0.18000000000000008</c:v>
                </c:pt>
                <c:pt idx="3">
                  <c:v>0.12000000000000002</c:v>
                </c:pt>
              </c:numCache>
            </c:numRef>
          </c:val>
        </c:ser>
        <c:dLbls>
          <c:showVal val="1"/>
        </c:dLbls>
        <c:overlap val="-25"/>
        <c:axId val="50666496"/>
        <c:axId val="50676480"/>
      </c:barChart>
      <c:catAx>
        <c:axId val="50666496"/>
        <c:scaling>
          <c:orientation val="minMax"/>
        </c:scaling>
        <c:axPos val="b"/>
        <c:majorTickMark val="none"/>
        <c:tickLblPos val="nextTo"/>
        <c:crossAx val="50676480"/>
        <c:crosses val="autoZero"/>
        <c:auto val="1"/>
        <c:lblAlgn val="ctr"/>
        <c:lblOffset val="100"/>
      </c:catAx>
      <c:valAx>
        <c:axId val="50676480"/>
        <c:scaling>
          <c:orientation val="minMax"/>
        </c:scaling>
        <c:delete val="1"/>
        <c:axPos val="l"/>
        <c:numFmt formatCode="0%" sourceLinked="1"/>
        <c:tickLblPos val="none"/>
        <c:crossAx val="50666496"/>
        <c:crosses val="autoZero"/>
        <c:crossBetween val="between"/>
      </c:valAx>
    </c:plotArea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stacked"/>
        <c:dLbls>
          <c:showVal val="1"/>
        </c:dLbls>
        <c:gapWidth val="95"/>
        <c:gapDepth val="95"/>
        <c:shape val="cylinder"/>
        <c:axId val="55362304"/>
        <c:axId val="55363840"/>
        <c:axId val="0"/>
      </c:bar3DChart>
      <c:catAx>
        <c:axId val="55362304"/>
        <c:scaling>
          <c:orientation val="minMax"/>
        </c:scaling>
        <c:axPos val="b"/>
        <c:majorTickMark val="none"/>
        <c:tickLblPos val="nextTo"/>
        <c:crossAx val="55363840"/>
        <c:crosses val="autoZero"/>
        <c:auto val="1"/>
        <c:lblAlgn val="ctr"/>
        <c:lblOffset val="100"/>
      </c:catAx>
      <c:valAx>
        <c:axId val="55363840"/>
        <c:scaling>
          <c:orientation val="minMax"/>
        </c:scaling>
        <c:delete val="1"/>
        <c:axPos val="l"/>
        <c:numFmt formatCode="0%" sourceLinked="1"/>
        <c:tickLblPos val="none"/>
        <c:crossAx val="55362304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Sheet1!$I$9:$I$11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Sheet1!$J$9:$J$11</c:f>
              <c:numCache>
                <c:formatCode>0%</c:formatCode>
                <c:ptCount val="3"/>
                <c:pt idx="0">
                  <c:v>0.70000000000000018</c:v>
                </c:pt>
                <c:pt idx="1">
                  <c:v>0.26</c:v>
                </c:pt>
                <c:pt idx="2">
                  <c:v>4.0000000000000015E-2</c:v>
                </c:pt>
              </c:numCache>
            </c:numRef>
          </c:val>
        </c:ser>
        <c:dLbls>
          <c:showVal val="1"/>
        </c:dLbls>
        <c:overlap val="-25"/>
        <c:axId val="55444992"/>
        <c:axId val="55446528"/>
      </c:barChart>
      <c:catAx>
        <c:axId val="55444992"/>
        <c:scaling>
          <c:orientation val="minMax"/>
        </c:scaling>
        <c:axPos val="b"/>
        <c:majorTickMark val="none"/>
        <c:tickLblPos val="nextTo"/>
        <c:crossAx val="55446528"/>
        <c:crosses val="autoZero"/>
        <c:auto val="1"/>
        <c:lblAlgn val="ctr"/>
        <c:lblOffset val="100"/>
      </c:catAx>
      <c:valAx>
        <c:axId val="55446528"/>
        <c:scaling>
          <c:orientation val="minMax"/>
        </c:scaling>
        <c:delete val="1"/>
        <c:axPos val="l"/>
        <c:numFmt formatCode="0%" sourceLinked="1"/>
        <c:tickLblPos val="none"/>
        <c:crossAx val="55444992"/>
        <c:crosses val="autoZero"/>
        <c:crossBetween val="between"/>
      </c:valAx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5462144"/>
        <c:axId val="55483392"/>
      </c:barChart>
      <c:catAx>
        <c:axId val="55462144"/>
        <c:scaling>
          <c:orientation val="minMax"/>
        </c:scaling>
        <c:axPos val="b"/>
        <c:majorTickMark val="none"/>
        <c:tickLblPos val="nextTo"/>
        <c:crossAx val="55483392"/>
        <c:crosses val="autoZero"/>
        <c:auto val="1"/>
        <c:lblAlgn val="ctr"/>
        <c:lblOffset val="100"/>
      </c:catAx>
      <c:valAx>
        <c:axId val="55483392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55462144"/>
        <c:crosses val="autoZero"/>
        <c:crossBetween val="between"/>
      </c:valAx>
    </c:plotArea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Sheet1!$J$9:$J$11</c:f>
              <c:strCache>
                <c:ptCount val="3"/>
                <c:pt idx="0">
                  <c:v>კმაყოფილი ვარ</c:v>
                </c:pt>
                <c:pt idx="1">
                  <c:v>არ ვარ კმაყოფილი</c:v>
                </c:pt>
                <c:pt idx="2">
                  <c:v>არ ვიცი, არ მიმიმართავს</c:v>
                </c:pt>
              </c:strCache>
            </c:strRef>
          </c:cat>
          <c:val>
            <c:numRef>
              <c:f>Sheet1!$K$9:$K$11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dLbls>
          <c:showVal val="1"/>
        </c:dLbls>
        <c:shape val="box"/>
        <c:axId val="55491200"/>
        <c:axId val="55505280"/>
        <c:axId val="0"/>
      </c:bar3DChart>
      <c:catAx>
        <c:axId val="55491200"/>
        <c:scaling>
          <c:orientation val="minMax"/>
        </c:scaling>
        <c:axPos val="b"/>
        <c:majorTickMark val="none"/>
        <c:tickLblPos val="nextTo"/>
        <c:crossAx val="55505280"/>
        <c:crosses val="autoZero"/>
        <c:auto val="1"/>
        <c:lblAlgn val="ctr"/>
        <c:lblOffset val="100"/>
      </c:catAx>
      <c:valAx>
        <c:axId val="55505280"/>
        <c:scaling>
          <c:orientation val="minMax"/>
        </c:scaling>
        <c:delete val="1"/>
        <c:axPos val="l"/>
        <c:numFmt formatCode="0%" sourceLinked="1"/>
        <c:tickLblPos val="none"/>
        <c:crossAx val="55491200"/>
        <c:crosses val="autoZero"/>
        <c:crossBetween val="between"/>
      </c:valAx>
    </c:plotArea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stacked"/>
        <c:dLbls>
          <c:showVal val="1"/>
        </c:dLbls>
        <c:gapWidth val="95"/>
        <c:gapDepth val="95"/>
        <c:shape val="cylinder"/>
        <c:axId val="55577600"/>
        <c:axId val="55612160"/>
        <c:axId val="0"/>
      </c:bar3DChart>
      <c:catAx>
        <c:axId val="55577600"/>
        <c:scaling>
          <c:orientation val="minMax"/>
        </c:scaling>
        <c:axPos val="b"/>
        <c:majorTickMark val="none"/>
        <c:tickLblPos val="nextTo"/>
        <c:crossAx val="55612160"/>
        <c:crosses val="autoZero"/>
        <c:auto val="1"/>
        <c:lblAlgn val="ctr"/>
        <c:lblOffset val="100"/>
      </c:catAx>
      <c:valAx>
        <c:axId val="55612160"/>
        <c:scaling>
          <c:orientation val="minMax"/>
        </c:scaling>
        <c:delete val="1"/>
        <c:axPos val="l"/>
        <c:numFmt formatCode="0%" sourceLinked="1"/>
        <c:tickLblPos val="none"/>
        <c:crossAx val="55577600"/>
        <c:crosses val="autoZero"/>
        <c:crossBetween val="between"/>
      </c:valAx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Sheet1!$I$11:$I$12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Sheet1!$J$11:$J$12</c:f>
              <c:numCache>
                <c:formatCode>0%</c:formatCode>
                <c:ptCount val="2"/>
                <c:pt idx="0">
                  <c:v>0.81</c:v>
                </c:pt>
                <c:pt idx="1">
                  <c:v>0.19</c:v>
                </c:pt>
              </c:numCache>
            </c:numRef>
          </c:val>
        </c:ser>
        <c:dLbls>
          <c:showVal val="1"/>
        </c:dLbls>
        <c:overlap val="-25"/>
        <c:axId val="55705600"/>
        <c:axId val="55707136"/>
      </c:barChart>
      <c:catAx>
        <c:axId val="55705600"/>
        <c:scaling>
          <c:orientation val="minMax"/>
        </c:scaling>
        <c:axPos val="b"/>
        <c:majorTickMark val="none"/>
        <c:tickLblPos val="nextTo"/>
        <c:crossAx val="55707136"/>
        <c:crosses val="autoZero"/>
        <c:auto val="1"/>
        <c:lblAlgn val="ctr"/>
        <c:lblOffset val="100"/>
      </c:catAx>
      <c:valAx>
        <c:axId val="55707136"/>
        <c:scaling>
          <c:orientation val="minMax"/>
        </c:scaling>
        <c:delete val="1"/>
        <c:axPos val="l"/>
        <c:numFmt formatCode="0%" sourceLinked="1"/>
        <c:tickLblPos val="none"/>
        <c:crossAx val="55705600"/>
        <c:crosses val="autoZero"/>
        <c:crossBetween val="between"/>
      </c:valAx>
    </c:plotArea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dLbls>
          <c:showVal val="1"/>
        </c:dLbls>
        <c:shape val="box"/>
        <c:axId val="55711616"/>
        <c:axId val="55748864"/>
        <c:axId val="0"/>
      </c:bar3DChart>
      <c:catAx>
        <c:axId val="55711616"/>
        <c:scaling>
          <c:orientation val="minMax"/>
        </c:scaling>
        <c:axPos val="b"/>
        <c:majorTickMark val="none"/>
        <c:tickLblPos val="nextTo"/>
        <c:crossAx val="55748864"/>
        <c:crosses val="autoZero"/>
        <c:auto val="1"/>
        <c:lblAlgn val="ctr"/>
        <c:lblOffset val="100"/>
      </c:catAx>
      <c:valAx>
        <c:axId val="55748864"/>
        <c:scaling>
          <c:orientation val="minMax"/>
        </c:scaling>
        <c:delete val="1"/>
        <c:axPos val="l"/>
        <c:numFmt formatCode="0%" sourceLinked="1"/>
        <c:tickLblPos val="none"/>
        <c:crossAx val="55711616"/>
        <c:crosses val="autoZero"/>
        <c:crossBetween val="between"/>
      </c:valAx>
    </c:plotArea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Sheet1!$I$8:$I$10</c:f>
              <c:strCache>
                <c:ptCount val="3"/>
                <c:pt idx="0">
                  <c:v>არ ვიცი, არ მიმიმართავს</c:v>
                </c:pt>
                <c:pt idx="1">
                  <c:v>კმაყოფილი ვარ</c:v>
                </c:pt>
                <c:pt idx="2">
                  <c:v>არ ვარ კმაყოფილი</c:v>
                </c:pt>
              </c:strCache>
            </c:strRef>
          </c:cat>
          <c:val>
            <c:numRef>
              <c:f>Sheet1!$J$8:$J$10</c:f>
              <c:numCache>
                <c:formatCode>0%</c:formatCode>
                <c:ptCount val="3"/>
                <c:pt idx="0">
                  <c:v>0.54</c:v>
                </c:pt>
                <c:pt idx="1">
                  <c:v>0.4200000000000001</c:v>
                </c:pt>
                <c:pt idx="2">
                  <c:v>4.0000000000000015E-2</c:v>
                </c:pt>
              </c:numCache>
            </c:numRef>
          </c:val>
        </c:ser>
        <c:dLbls>
          <c:showVal val="1"/>
        </c:dLbls>
        <c:overlap val="-25"/>
        <c:axId val="55760384"/>
        <c:axId val="55761920"/>
      </c:barChart>
      <c:catAx>
        <c:axId val="55760384"/>
        <c:scaling>
          <c:orientation val="minMax"/>
        </c:scaling>
        <c:axPos val="b"/>
        <c:majorTickMark val="none"/>
        <c:tickLblPos val="nextTo"/>
        <c:crossAx val="55761920"/>
        <c:crosses val="autoZero"/>
        <c:auto val="1"/>
        <c:lblAlgn val="ctr"/>
        <c:lblOffset val="100"/>
      </c:catAx>
      <c:valAx>
        <c:axId val="55761920"/>
        <c:scaling>
          <c:orientation val="minMax"/>
        </c:scaling>
        <c:delete val="1"/>
        <c:axPos val="l"/>
        <c:numFmt formatCode="0%" sourceLinked="1"/>
        <c:tickLblPos val="none"/>
        <c:crossAx val="55760384"/>
        <c:crosses val="autoZero"/>
        <c:crossBetween val="between"/>
      </c:valAx>
    </c:plotArea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/>
      <c:pie3DChart>
        <c:varyColors val="1"/>
        <c:dLbls>
          <c:showCatName val="1"/>
          <c:showPercent val="1"/>
        </c:dLbls>
      </c:pie3DChart>
    </c:plotArea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Sheet1!$I$9:$I$11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მიჭირს პასუხის გაცემა</c:v>
                </c:pt>
              </c:strCache>
            </c:strRef>
          </c:cat>
          <c:val>
            <c:numRef>
              <c:f>Sheet1!$J$9:$J$11</c:f>
              <c:numCache>
                <c:formatCode>0%</c:formatCode>
                <c:ptCount val="3"/>
                <c:pt idx="0">
                  <c:v>0.63000000000000023</c:v>
                </c:pt>
                <c:pt idx="1">
                  <c:v>0.33000000000000013</c:v>
                </c:pt>
                <c:pt idx="2">
                  <c:v>4.0000000000000015E-2</c:v>
                </c:pt>
              </c:numCache>
            </c:numRef>
          </c:val>
        </c:ser>
        <c:dLbls>
          <c:showVal val="1"/>
        </c:dLbls>
        <c:overlap val="-25"/>
        <c:axId val="56842880"/>
        <c:axId val="56865152"/>
      </c:barChart>
      <c:catAx>
        <c:axId val="56842880"/>
        <c:scaling>
          <c:orientation val="minMax"/>
        </c:scaling>
        <c:axPos val="b"/>
        <c:majorTickMark val="none"/>
        <c:tickLblPos val="nextTo"/>
        <c:crossAx val="56865152"/>
        <c:crosses val="autoZero"/>
        <c:auto val="1"/>
        <c:lblAlgn val="ctr"/>
        <c:lblOffset val="100"/>
      </c:catAx>
      <c:valAx>
        <c:axId val="56865152"/>
        <c:scaling>
          <c:orientation val="minMax"/>
        </c:scaling>
        <c:delete val="1"/>
        <c:axPos val="l"/>
        <c:numFmt formatCode="0%" sourceLinked="1"/>
        <c:tickLblPos val="none"/>
        <c:crossAx val="56842880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dLbls>
          <c:showVal val="1"/>
        </c:dLbls>
        <c:shape val="box"/>
        <c:axId val="50699648"/>
        <c:axId val="50713728"/>
        <c:axId val="0"/>
      </c:bar3DChart>
      <c:catAx>
        <c:axId val="50699648"/>
        <c:scaling>
          <c:orientation val="minMax"/>
        </c:scaling>
        <c:axPos val="b"/>
        <c:majorTickMark val="none"/>
        <c:tickLblPos val="nextTo"/>
        <c:crossAx val="50713728"/>
        <c:crosses val="autoZero"/>
        <c:auto val="1"/>
        <c:lblAlgn val="ctr"/>
        <c:lblOffset val="100"/>
      </c:catAx>
      <c:valAx>
        <c:axId val="50713728"/>
        <c:scaling>
          <c:orientation val="minMax"/>
        </c:scaling>
        <c:delete val="1"/>
        <c:axPos val="l"/>
        <c:numFmt formatCode="0%" sourceLinked="1"/>
        <c:tickLblPos val="none"/>
        <c:crossAx val="50699648"/>
        <c:crosses val="autoZero"/>
        <c:crossBetween val="between"/>
      </c:valAx>
    </c:plotArea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6875648"/>
        <c:axId val="56955264"/>
      </c:barChart>
      <c:catAx>
        <c:axId val="56875648"/>
        <c:scaling>
          <c:orientation val="minMax"/>
        </c:scaling>
        <c:axPos val="b"/>
        <c:majorTickMark val="none"/>
        <c:tickLblPos val="nextTo"/>
        <c:crossAx val="56955264"/>
        <c:crosses val="autoZero"/>
        <c:auto val="1"/>
        <c:lblAlgn val="ctr"/>
        <c:lblOffset val="100"/>
      </c:catAx>
      <c:valAx>
        <c:axId val="56955264"/>
        <c:scaling>
          <c:orientation val="minMax"/>
        </c:scaling>
        <c:delete val="1"/>
        <c:axPos val="l"/>
        <c:numFmt formatCode="0%" sourceLinked="1"/>
        <c:tickLblPos val="none"/>
        <c:crossAx val="56875648"/>
        <c:crosses val="autoZero"/>
        <c:crossBetween val="between"/>
      </c:valAx>
    </c:plotArea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Sheet1!$I$9:$I$12</c:f>
              <c:strCache>
                <c:ptCount val="4"/>
                <c:pt idx="0">
                  <c:v>დიახ</c:v>
                </c:pt>
                <c:pt idx="1">
                  <c:v>ნაწილობრივ</c:v>
                </c:pt>
                <c:pt idx="2">
                  <c:v>არა</c:v>
                </c:pt>
                <c:pt idx="3">
                  <c:v>მიჭირს პასუხის გაცემა</c:v>
                </c:pt>
              </c:strCache>
            </c:strRef>
          </c:cat>
          <c:val>
            <c:numRef>
              <c:f>Sheet1!$J$9:$J$12</c:f>
              <c:numCache>
                <c:formatCode>0%</c:formatCode>
                <c:ptCount val="4"/>
                <c:pt idx="0">
                  <c:v>0.53</c:v>
                </c:pt>
                <c:pt idx="1">
                  <c:v>0.31000000000000011</c:v>
                </c:pt>
                <c:pt idx="2">
                  <c:v>0.11</c:v>
                </c:pt>
                <c:pt idx="3">
                  <c:v>0.05</c:v>
                </c:pt>
              </c:numCache>
            </c:numRef>
          </c:val>
        </c:ser>
        <c:dLbls>
          <c:showVal val="1"/>
        </c:dLbls>
        <c:overlap val="-25"/>
        <c:axId val="56970624"/>
        <c:axId val="56988800"/>
      </c:barChart>
      <c:catAx>
        <c:axId val="56970624"/>
        <c:scaling>
          <c:orientation val="minMax"/>
        </c:scaling>
        <c:axPos val="b"/>
        <c:majorTickMark val="none"/>
        <c:tickLblPos val="nextTo"/>
        <c:crossAx val="56988800"/>
        <c:crosses val="autoZero"/>
        <c:auto val="1"/>
        <c:lblAlgn val="ctr"/>
        <c:lblOffset val="100"/>
      </c:catAx>
      <c:valAx>
        <c:axId val="56988800"/>
        <c:scaling>
          <c:orientation val="minMax"/>
        </c:scaling>
        <c:delete val="1"/>
        <c:axPos val="l"/>
        <c:numFmt formatCode="0%" sourceLinked="1"/>
        <c:tickLblPos val="none"/>
        <c:crossAx val="56970624"/>
        <c:crosses val="autoZero"/>
        <c:crossBetween val="between"/>
      </c:valAx>
    </c:plotArea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6995200"/>
        <c:axId val="57009280"/>
      </c:barChart>
      <c:catAx>
        <c:axId val="56995200"/>
        <c:scaling>
          <c:orientation val="minMax"/>
        </c:scaling>
        <c:axPos val="b"/>
        <c:majorTickMark val="none"/>
        <c:tickLblPos val="nextTo"/>
        <c:crossAx val="57009280"/>
        <c:crosses val="autoZero"/>
        <c:auto val="1"/>
        <c:lblAlgn val="ctr"/>
        <c:lblOffset val="100"/>
      </c:catAx>
      <c:valAx>
        <c:axId val="57009280"/>
        <c:scaling>
          <c:orientation val="minMax"/>
        </c:scaling>
        <c:delete val="1"/>
        <c:axPos val="l"/>
        <c:numFmt formatCode="0%" sourceLinked="1"/>
        <c:tickLblPos val="none"/>
        <c:crossAx val="56995200"/>
        <c:crosses val="autoZero"/>
        <c:crossBetween val="between"/>
      </c:valAx>
    </c:plotArea>
    <c:plotVisOnly val="1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Sheet1!$J$11:$J$14</c:f>
              <c:strCache>
                <c:ptCount val="4"/>
                <c:pt idx="0">
                  <c:v>არ მაინტერესებს</c:v>
                </c:pt>
                <c:pt idx="1">
                  <c:v>ვერ მოვახერხე</c:v>
                </c:pt>
                <c:pt idx="2">
                  <c:v>ვერ ვიღებ სათანადო ინფორმაციას</c:v>
                </c:pt>
                <c:pt idx="3">
                  <c:v>საიტი არ არის საინტერესო</c:v>
                </c:pt>
              </c:strCache>
            </c:strRef>
          </c:cat>
          <c:val>
            <c:numRef>
              <c:f>Sheet1!$K$11:$K$14</c:f>
              <c:numCache>
                <c:formatCode>0%</c:formatCode>
                <c:ptCount val="4"/>
                <c:pt idx="0">
                  <c:v>0.44</c:v>
                </c:pt>
                <c:pt idx="1">
                  <c:v>0.33000000000000013</c:v>
                </c:pt>
                <c:pt idx="2">
                  <c:v>0.12000000000000002</c:v>
                </c:pt>
                <c:pt idx="3">
                  <c:v>0.11</c:v>
                </c:pt>
              </c:numCache>
            </c:numRef>
          </c:val>
        </c:ser>
        <c:dLbls>
          <c:showVal val="1"/>
        </c:dLbls>
        <c:overlap val="-25"/>
        <c:axId val="57041280"/>
        <c:axId val="57042816"/>
      </c:barChart>
      <c:catAx>
        <c:axId val="57041280"/>
        <c:scaling>
          <c:orientation val="minMax"/>
        </c:scaling>
        <c:axPos val="b"/>
        <c:majorTickMark val="none"/>
        <c:tickLblPos val="nextTo"/>
        <c:crossAx val="57042816"/>
        <c:crosses val="autoZero"/>
        <c:auto val="1"/>
        <c:lblAlgn val="ctr"/>
        <c:lblOffset val="100"/>
      </c:catAx>
      <c:valAx>
        <c:axId val="57042816"/>
        <c:scaling>
          <c:orientation val="minMax"/>
        </c:scaling>
        <c:delete val="1"/>
        <c:axPos val="l"/>
        <c:numFmt formatCode="0%" sourceLinked="1"/>
        <c:tickLblPos val="none"/>
        <c:crossAx val="5704128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0723840"/>
        <c:axId val="50598656"/>
      </c:barChart>
      <c:catAx>
        <c:axId val="50723840"/>
        <c:scaling>
          <c:orientation val="minMax"/>
        </c:scaling>
        <c:axPos val="b"/>
        <c:majorTickMark val="none"/>
        <c:tickLblPos val="nextTo"/>
        <c:crossAx val="50598656"/>
        <c:crosses val="autoZero"/>
        <c:auto val="1"/>
        <c:lblAlgn val="ctr"/>
        <c:lblOffset val="100"/>
      </c:catAx>
      <c:valAx>
        <c:axId val="50598656"/>
        <c:scaling>
          <c:orientation val="minMax"/>
        </c:scaling>
        <c:delete val="1"/>
        <c:axPos val="l"/>
        <c:numFmt formatCode="0%" sourceLinked="1"/>
        <c:tickLblPos val="none"/>
        <c:crossAx val="5072384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Sheet1!$I$10:$I$13</c:f>
              <c:strCache>
                <c:ptCount val="4"/>
                <c:pt idx="0">
                  <c:v>მომწონს</c:v>
                </c:pt>
                <c:pt idx="1">
                  <c:v>ნაწილობრივ მომწონს</c:v>
                </c:pt>
                <c:pt idx="2">
                  <c:v>ძალიან მომწონს</c:v>
                </c:pt>
                <c:pt idx="3">
                  <c:v>არ მომწონს</c:v>
                </c:pt>
              </c:strCache>
            </c:strRef>
          </c:cat>
          <c:val>
            <c:numRef>
              <c:f>Sheet1!$J$10:$J$13</c:f>
              <c:numCache>
                <c:formatCode>0%</c:formatCode>
                <c:ptCount val="4"/>
                <c:pt idx="0">
                  <c:v>0.56000000000000005</c:v>
                </c:pt>
                <c:pt idx="1">
                  <c:v>0.33000000000000024</c:v>
                </c:pt>
                <c:pt idx="2">
                  <c:v>7.0000000000000021E-2</c:v>
                </c:pt>
                <c:pt idx="3">
                  <c:v>4.0000000000000022E-2</c:v>
                </c:pt>
              </c:numCache>
            </c:numRef>
          </c:val>
        </c:ser>
        <c:dLbls>
          <c:showVal val="1"/>
        </c:dLbls>
        <c:overlap val="-25"/>
        <c:axId val="50618368"/>
        <c:axId val="50619904"/>
      </c:barChart>
      <c:catAx>
        <c:axId val="50618368"/>
        <c:scaling>
          <c:orientation val="minMax"/>
        </c:scaling>
        <c:axPos val="b"/>
        <c:majorTickMark val="none"/>
        <c:tickLblPos val="nextTo"/>
        <c:crossAx val="50619904"/>
        <c:crosses val="autoZero"/>
        <c:auto val="1"/>
        <c:lblAlgn val="ctr"/>
        <c:lblOffset val="100"/>
      </c:catAx>
      <c:valAx>
        <c:axId val="50619904"/>
        <c:scaling>
          <c:orientation val="minMax"/>
        </c:scaling>
        <c:delete val="1"/>
        <c:axPos val="l"/>
        <c:numFmt formatCode="0%" sourceLinked="1"/>
        <c:tickLblPos val="none"/>
        <c:crossAx val="5061836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dLbls>
          <c:showVal val="1"/>
        </c:dLbls>
        <c:overlap val="-25"/>
        <c:axId val="50678016"/>
        <c:axId val="50632192"/>
      </c:barChart>
      <c:catAx>
        <c:axId val="50678016"/>
        <c:scaling>
          <c:orientation val="minMax"/>
        </c:scaling>
        <c:axPos val="b"/>
        <c:majorTickMark val="none"/>
        <c:tickLblPos val="nextTo"/>
        <c:crossAx val="50632192"/>
        <c:crosses val="autoZero"/>
        <c:auto val="1"/>
        <c:lblAlgn val="ctr"/>
        <c:lblOffset val="100"/>
      </c:catAx>
      <c:valAx>
        <c:axId val="50632192"/>
        <c:scaling>
          <c:orientation val="minMax"/>
        </c:scaling>
        <c:delete val="1"/>
        <c:axPos val="l"/>
        <c:numFmt formatCode="0%" sourceLinked="1"/>
        <c:tickLblPos val="none"/>
        <c:crossAx val="5067801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Sheet1!$H$10:$H$12</c:f>
              <c:strCache>
                <c:ptCount val="3"/>
                <c:pt idx="0">
                  <c:v>სრულადაა დაცული</c:v>
                </c:pt>
                <c:pt idx="1">
                  <c:v>ნაწილობრივ დაცულია ნაწილობრივ არა</c:v>
                </c:pt>
                <c:pt idx="2">
                  <c:v>საერთოდ არ არის დაცული</c:v>
                </c:pt>
              </c:strCache>
            </c:strRef>
          </c:cat>
          <c:val>
            <c:numRef>
              <c:f>Sheet1!$I$10:$I$12</c:f>
              <c:numCache>
                <c:formatCode>0%</c:formatCode>
                <c:ptCount val="3"/>
                <c:pt idx="0">
                  <c:v>0.55000000000000004</c:v>
                </c:pt>
                <c:pt idx="1">
                  <c:v>0.33000000000000024</c:v>
                </c:pt>
                <c:pt idx="2">
                  <c:v>0.12000000000000002</c:v>
                </c:pt>
              </c:numCache>
            </c:numRef>
          </c:val>
        </c:ser>
        <c:dLbls>
          <c:showVal val="1"/>
        </c:dLbls>
        <c:overlap val="-25"/>
        <c:axId val="50651904"/>
        <c:axId val="50653440"/>
      </c:barChart>
      <c:catAx>
        <c:axId val="50651904"/>
        <c:scaling>
          <c:orientation val="minMax"/>
        </c:scaling>
        <c:axPos val="b"/>
        <c:majorTickMark val="none"/>
        <c:tickLblPos val="nextTo"/>
        <c:crossAx val="50653440"/>
        <c:crosses val="autoZero"/>
        <c:auto val="1"/>
        <c:lblAlgn val="ctr"/>
        <c:lblOffset val="100"/>
      </c:catAx>
      <c:valAx>
        <c:axId val="50653440"/>
        <c:scaling>
          <c:orientation val="minMax"/>
        </c:scaling>
        <c:delete val="1"/>
        <c:axPos val="l"/>
        <c:numFmt formatCode="0%" sourceLinked="1"/>
        <c:tickLblPos val="none"/>
        <c:crossAx val="5065190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1447800"/>
          </a:xfrm>
        </p:spPr>
        <p:txBody>
          <a:bodyPr>
            <a:normAutofit/>
          </a:bodyPr>
          <a:lstStyle/>
          <a:p>
            <a:pPr algn="ctr"/>
            <a:r>
              <a:rPr lang="ka-GE" dirty="0" smtClean="0"/>
              <a:t>აგრარულ მეცნიერებათა ფაკულტეტი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a-GE" dirty="0" smtClean="0"/>
              <a:t>ნოემბერი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გაქვთ თუ არა ყველა იმ საგნის სილაბუსი, რომლებსაც ამ სემესტრში სწავლობთ?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 smtClean="0"/>
              <a:t>მუშაობს თუ არა ლექტორი სილაბუსის მიხედვით?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გიწევენ თუ არა ლექტორები სილაბუსით გათვალისწინებულ დამატებით კონსულტაციებს?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400" b="1" dirty="0" smtClean="0"/>
              <a:t>სილაბუსებში ლექტორების მიერ მითითებული ლიტერატურა არის თუ არა თელავის უნივერსიტეტის ბიბლიოთეკაში?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რა მიზეზით არ გაქვთ ეს სილაბუსი / სილაბუსები?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უნივერსიტეტში სწავლის მანძილზე, რამდენჯერ გქონდათ შეხვედრა თქვენი ფაკულტეტის დეკანთან?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200" b="1" dirty="0" smtClean="0"/>
              <a:t/>
            </a:r>
            <a:br>
              <a:rPr lang="ka-GE" sz="2200" b="1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2800" dirty="0" smtClean="0"/>
              <a:t/>
            </a:r>
            <a:br>
              <a:rPr lang="ka-GE" sz="2800" dirty="0" smtClean="0"/>
            </a:br>
            <a:r>
              <a:rPr lang="ka-GE" sz="2400" b="1" dirty="0" smtClean="0"/>
              <a:t>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400" b="1" dirty="0" smtClean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ka-GE" sz="2800" b="1" dirty="0" smtClean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8991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რა ჰქვია მას?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კვლევის დეტალები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ka-GE" sz="3200" dirty="0" smtClean="0"/>
              <a:t>კვლევის ჩატარების თარიღი:</a:t>
            </a:r>
            <a:r>
              <a:rPr lang="en-US" sz="3200" dirty="0" smtClean="0"/>
              <a:t> </a:t>
            </a:r>
            <a:r>
              <a:rPr lang="ka-GE" sz="3200" dirty="0" smtClean="0"/>
              <a:t>6 – 11 ნოემბერი;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კვლევა ჩაატარა 2 ინტერვიუერმა;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კვლევის მეთოდი: რაოდენობრივი კვლევა, პირისპირ ინტერვიუ;</a:t>
            </a:r>
            <a:endParaRPr lang="en-US" sz="3200" dirty="0" smtClean="0"/>
          </a:p>
          <a:p>
            <a:endParaRPr lang="ka-GE" sz="3200" dirty="0" smtClean="0"/>
          </a:p>
          <a:p>
            <a:r>
              <a:rPr lang="ka-GE" sz="3200" dirty="0" smtClean="0"/>
              <a:t>გენერალური ერთობლიობა</a:t>
            </a:r>
            <a:r>
              <a:rPr lang="en-US" sz="3200" dirty="0" smtClean="0"/>
              <a:t>: </a:t>
            </a:r>
            <a:r>
              <a:rPr lang="ka-GE" sz="3200" dirty="0" smtClean="0"/>
              <a:t>თელავის სახელმწიფო უნივერსიტეტის აგრარულ მეცნიერებათა ფაკულტეტის სტუდენტები;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პირადად თქვენთვის, მისაღებია თუ არა, რომ ლექციაზე დასწრება შეფასდეს კონკრეტული ქულით?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სარგებლობთ, თუ არა უნივერსიტეტის ბიბლიოთეკის ლიტერატურით?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კმაყოფილი ხართ თუ არა უნივერსიტეტის ბიბლიოთეკის თანამშრომლების მიერ გაწეული მომსახურებით?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 გაქვთ თუ არა ინფორმაცია, თელავის უნივერსიტეტში არსებული გაცვლითი პროგრამების შესახებ?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ka-GE" sz="2800" b="1" dirty="0" smtClean="0"/>
              <a:t>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შედიხართ თუ არა უნივერსიტეტის ოფიციალურ ვებ-გვერდზე ინფორმაციის მისაღებად?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იღებთ თუ არა ამომწურავ ინფორმაციას უნივერსიტეტის ოფიციალური საიტიდან?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3200" b="1" dirty="0" smtClean="0"/>
              <a:t>რატომ არ შედიხართ უნივერსიტეტის ოფიციალურ ვებ-გვერდზე?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76400"/>
          <a:ext cx="9144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ka-GE" sz="5400" dirty="0" smtClean="0"/>
              <a:t>დიდი მადლობა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algn="ctr"/>
            <a:r>
              <a:rPr lang="en-US" dirty="0" err="1" smtClean="0"/>
              <a:t>რესპონდენტის</a:t>
            </a:r>
            <a:r>
              <a:rPr lang="en-US" dirty="0" smtClean="0"/>
              <a:t> </a:t>
            </a:r>
            <a:r>
              <a:rPr lang="en-US" dirty="0" err="1" smtClean="0"/>
              <a:t>სქესი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algn="ctr"/>
            <a:r>
              <a:rPr lang="ka-GE" dirty="0" smtClean="0"/>
              <a:t>რომელ კურსზე სწავლობთ?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/>
              <a:t>ზოგადად, რამდენად მოგწონთ ან რამდენად არ მოგწონთ თელავის სახელმწიფო უნივერსიტეტში სწავლა?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</a:t>
            </a:r>
            <a:r>
              <a:rPr lang="ka-GE" sz="2800" dirty="0" smtClean="0"/>
              <a:t>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pPr algn="ctr"/>
            <a:r>
              <a:rPr lang="ka-GE" sz="2800" b="1" dirty="0" smtClean="0"/>
              <a:t>როგორ შეაფასებდით სწავლის ხარისხს თელავის სახელმწიფო უნივერსიტეტში? 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ka-GE" sz="2800" b="1" dirty="0" smtClean="0"/>
              <a:t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chemeClr val="tx1"/>
                </a:solidFill>
              </a:rPr>
              <a:t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</a:t>
            </a:r>
            <a:r>
              <a:rPr lang="ka-GE" sz="2800" dirty="0" smtClean="0">
                <a:solidFill>
                  <a:schemeClr val="tx1"/>
                </a:solidFill>
              </a:rPr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endParaRPr lang="ka-GE" sz="2000" dirty="0" smtClean="0"/>
          </a:p>
          <a:p>
            <a:pPr>
              <a:buFont typeface="Wingdings" pitchFamily="2" charset="2"/>
              <a:buChar char="Ø"/>
            </a:pPr>
            <a:endParaRPr lang="ka-GE" sz="2000" dirty="0" smtClean="0"/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უნივერსიტეტის კეთილმოწყობა / აუდიტორიების რემონტი - 19%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სტუდენტების მონდომება / მოწადინება / მეტი აქტიურობა - 19 %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ახალი სასწავლო პროგრამების დანერგვა - 11 %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პროფესორ-მასწავლებლების კვალიფიკაციის ამაღლება – 11%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სიმკაცრე - 11%</a:t>
            </a:r>
          </a:p>
          <a:p>
            <a:pPr>
              <a:buFont typeface="Wingdings" pitchFamily="2" charset="2"/>
              <a:buChar char="Ø"/>
            </a:pPr>
            <a:r>
              <a:rPr lang="ka-GE" sz="2000" smtClean="0"/>
              <a:t>თანამედროვე ტექნიკის შემოტანა 11</a:t>
            </a:r>
            <a:r>
              <a:rPr lang="ka-GE" sz="2000" dirty="0" smtClean="0"/>
              <a:t>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მიჭირს პასუხის გაცემა - </a:t>
            </a:r>
            <a:r>
              <a:rPr lang="en-US" sz="2000" dirty="0" smtClean="0"/>
              <a:t>1</a:t>
            </a:r>
            <a:r>
              <a:rPr lang="ka-GE" sz="2000" dirty="0" smtClean="0"/>
              <a:t>1 %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ლექტორების მიერ სტუდენტთა ცოდნის სამართლიანი შეფასება - 4 %</a:t>
            </a:r>
          </a:p>
          <a:p>
            <a:pPr>
              <a:buFont typeface="Wingdings" pitchFamily="2" charset="2"/>
              <a:buChar char="Ø"/>
            </a:pPr>
            <a:r>
              <a:rPr lang="ka-GE" sz="2000" dirty="0" smtClean="0"/>
              <a:t>პროფესორ-მასწავლებლებსა და სტუდენტებს შორის ურთიერთობის გაუმჯობესება – 3%</a:t>
            </a:r>
          </a:p>
          <a:p>
            <a:pPr>
              <a:buFont typeface="Wingdings" pitchFamily="2" charset="2"/>
              <a:buChar char="Ø"/>
            </a:pPr>
            <a:endParaRPr lang="ka-GE" sz="1200" dirty="0" smtClean="0"/>
          </a:p>
          <a:p>
            <a:pPr>
              <a:buFont typeface="Wingdings" pitchFamily="2" charset="2"/>
              <a:buChar char="Ø"/>
            </a:pPr>
            <a:endParaRPr lang="ka-G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555</TotalTime>
  <Words>357</Words>
  <Application>Microsoft Office PowerPoint</Application>
  <PresentationFormat>On-screen Show (4:3)</PresentationFormat>
  <Paragraphs>53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აგრარულ მეცნიერებათა ფაკულტეტი</vt:lpstr>
      <vt:lpstr>კვლევის დეტალები</vt:lpstr>
      <vt:lpstr>რესპონდენტის სქესი </vt:lpstr>
      <vt:lpstr>რომელ კურსზე სწავლობთ?</vt:lpstr>
      <vt:lpstr>ზოგადად, რამდენად მოგწონთ ან რამდენად არ მოგწონთ თელავის სახელმწიფო უნივერსიტეტში სწავლა? </vt:lpstr>
      <vt:lpstr>როგორ თვლით, დაცულია თუ არა ამჟამად თქვენი, როგორც სტუდენტის უფლებები თელავის სახელმწიფო უნივერსიტეტში? </vt:lpstr>
      <vt:lpstr>როგორ შეაფასებდით სწავლის ხარისხს თელავის სახელმწიფო უნივერსიტეტში? </vt:lpstr>
      <vt:lpstr>რამდენად იყენებენ ლექტორები სწავლის ისეთ თანამედროვე მეთოდიკას, როგორებიცაა პრეზენტაცია, ჯგუფური მუშაობა, გუნდური მუშაობა, ვიზუალური მასალის დემონსტრირება?</vt:lpstr>
      <vt:lpstr>როგორ ფიქრობთ, რა არის ყველაზე უფრო საჭირო იმისათვის, რომ ჩვენს უნივერსიტეტში იყოს სწავლის მაღალი ხარისხი? </vt:lpstr>
      <vt:lpstr>გაქვთ თუ არა ყველა იმ საგნის სილაბუსი, რომლებსაც ამ სემესტრში სწავლობთ? </vt:lpstr>
      <vt:lpstr>მუშაობს თუ არა ლექტორი სილაბუსის მიხედვით?</vt:lpstr>
      <vt:lpstr>მიგიმართავთ თუ არა თქვენი ლექტორებისათვის  სილაბუსით  გათვალისწინებული  დამატებითი კონსულტაციების მისაღებად?</vt:lpstr>
      <vt:lpstr>გიწევენ თუ არა ლექტორები სილაბუსით გათვალისწინებულ დამატებით კონსულტაციებს?</vt:lpstr>
      <vt:lpstr>სილაბუსებში ლექტორების მიერ მითითებული ლიტერატურა არის თუ არა თელავის უნივერსიტეტის ბიბლიოთეკაში?</vt:lpstr>
      <vt:lpstr>რა მიზეზით არ გაქვთ ეს სილაბუსი / სილაბუსები? </vt:lpstr>
      <vt:lpstr>უნივერსიტეტში სწავლის მანძილზე, რამდენჯერ გქონდათ შეხვედრა თქვენი ფაკულტეტის დეკანთან?</vt:lpstr>
      <vt:lpstr>რა ჰქვია მას?</vt:lpstr>
      <vt:lpstr>   უნივერსიტეტში სწავლის მანძილზე, რამდენჯერ გქონდათ შეხვედრა თქვენი ფაკულტეტის ხარისხის უზრუნველყოფის სამსახურის წარმომადგენელთან?     </vt:lpstr>
      <vt:lpstr>რა ჰქვია მას?</vt:lpstr>
      <vt:lpstr>პირადად თქვენთვის, მისაღებია თუ არა, რომ ლექციაზე დასწრება შეფასდეს კონკრეტული ქულით?</vt:lpstr>
      <vt:lpstr>გაქვთ თუ არა ინფორმაცია რა კრიტერიუმების გათვალისწინებით ხდება სტიპენდიების დანიშვნა ჩვენს უნივერსიტეტში?</vt:lpstr>
      <vt:lpstr>სარგებლობთ, თუ არა უნივერსიტეტის ბიბლიოთეკის ლიტერატურით?</vt:lpstr>
      <vt:lpstr>კმაყოფილი ხართ თუ არა უნივერსიტეტის ბიბლიოთეკის თანამშრომლების მიერ გაწეული მომსახურებით?</vt:lpstr>
      <vt:lpstr>ზოგადად გაქვთ თუ არა ინფორმაცია, თელავის უნივერსიტეტში არსებული გაცვლითი პროგრამების შესახებ?</vt:lpstr>
      <vt:lpstr> კმაყოფილი ხართ თუ არა უნივერსიტეტის საერთაშორისო ურთიერთობების სამსახურის თანამშრომლების მიერ გაწეული კონსულტაციით? </vt:lpstr>
      <vt:lpstr>შედიხართ თუ არა უნივერსიტეტის ოფიციალურ ვებ-გვერდზე ინფორმაციის მისაღებად?</vt:lpstr>
      <vt:lpstr>იღებთ თუ არა ამომწურავ ინფორმაციას უნივერსიტეტის ოფიციალური საიტიდან?</vt:lpstr>
      <vt:lpstr>რატომ არ შედიხართ უნივერსიტეტის ოფიციალურ ვებ-გვერდზე?</vt:lpstr>
      <vt:lpstr>Slide 29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განათლების მეცნიერებათა ფაკულტეტი</dc:title>
  <dc:creator>computer</dc:creator>
  <cp:lastModifiedBy>salome</cp:lastModifiedBy>
  <cp:revision>40</cp:revision>
  <dcterms:created xsi:type="dcterms:W3CDTF">2006-08-16T00:00:00Z</dcterms:created>
  <dcterms:modified xsi:type="dcterms:W3CDTF">2014-09-04T11:27:07Z</dcterms:modified>
</cp:coreProperties>
</file>